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3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C78"/>
    <a:srgbClr val="8DC740"/>
    <a:srgbClr val="8B1713"/>
    <a:srgbClr val="141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/>
    <p:restoredTop sz="94674"/>
  </p:normalViewPr>
  <p:slideViewPr>
    <p:cSldViewPr snapToGrid="0" snapToObjects="1">
      <p:cViewPr>
        <p:scale>
          <a:sx n="69" d="100"/>
          <a:sy n="69" d="100"/>
        </p:scale>
        <p:origin x="1272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3253863992049"/>
          <c:y val="0.0968358759842519"/>
          <c:w val="0.906389609202755"/>
          <c:h val="0.399066683070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DC740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3.0</c:v>
                </c:pt>
                <c:pt idx="1">
                  <c:v>33.0</c:v>
                </c:pt>
                <c:pt idx="2">
                  <c:v>1.0</c:v>
                </c:pt>
                <c:pt idx="3">
                  <c:v>7.0</c:v>
                </c:pt>
                <c:pt idx="4">
                  <c:v>21.0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1.0</c:v>
                </c:pt>
                <c:pt idx="9">
                  <c:v>27.0</c:v>
                </c:pt>
                <c:pt idx="10">
                  <c:v>1.0</c:v>
                </c:pt>
                <c:pt idx="11">
                  <c:v>3.0</c:v>
                </c:pt>
                <c:pt idx="12">
                  <c:v>0.0</c:v>
                </c:pt>
                <c:pt idx="13">
                  <c:v>45.0</c:v>
                </c:pt>
                <c:pt idx="14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total</c:v>
                </c:pt>
              </c:strCache>
            </c:strRef>
          </c:tx>
          <c:spPr>
            <a:solidFill>
              <a:srgbClr val="425C78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1.0</c:v>
                </c:pt>
                <c:pt idx="1">
                  <c:v>25.0</c:v>
                </c:pt>
                <c:pt idx="2">
                  <c:v>5.0</c:v>
                </c:pt>
                <c:pt idx="3">
                  <c:v>18.0</c:v>
                </c:pt>
                <c:pt idx="4">
                  <c:v>4.0</c:v>
                </c:pt>
                <c:pt idx="5">
                  <c:v>13.0</c:v>
                </c:pt>
                <c:pt idx="6">
                  <c:v>1.0</c:v>
                </c:pt>
                <c:pt idx="7">
                  <c:v>2.0</c:v>
                </c:pt>
                <c:pt idx="8">
                  <c:v>0.0</c:v>
                </c:pt>
                <c:pt idx="9">
                  <c:v>2.0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25.0</c:v>
                </c:pt>
                <c:pt idx="1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2137400800"/>
        <c:axId val="2134949200"/>
      </c:barChart>
      <c:catAx>
        <c:axId val="213740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340000"/>
          <a:lstStyle/>
          <a:p>
            <a:pPr>
              <a:defRPr sz="1200"/>
            </a:pPr>
            <a:endParaRPr lang="en-US"/>
          </a:p>
        </c:txPr>
        <c:crossAx val="2134949200"/>
        <c:crosses val="autoZero"/>
        <c:auto val="1"/>
        <c:lblAlgn val="ctr"/>
        <c:lblOffset val="100"/>
        <c:noMultiLvlLbl val="0"/>
      </c:catAx>
      <c:valAx>
        <c:axId val="21349492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13740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1155302208159"/>
          <c:y val="0.85389000984252"/>
          <c:w val="0.257150572887513"/>
          <c:h val="0.09298499015748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8464192610203"/>
          <c:y val="0.135407970542956"/>
          <c:w val="0.928830255798361"/>
          <c:h val="0.3682102782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8B1713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135904"/>
        <c:axId val="-2131480480"/>
      </c:barChart>
      <c:catAx>
        <c:axId val="-21371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-2131480480"/>
        <c:crosses val="autoZero"/>
        <c:auto val="1"/>
        <c:lblAlgn val="ctr"/>
        <c:lblOffset val="100"/>
        <c:noMultiLvlLbl val="0"/>
      </c:catAx>
      <c:valAx>
        <c:axId val="-2131480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37135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0749730948696"/>
          <c:y val="0.120103603625362"/>
          <c:w val="0.924228782975422"/>
          <c:h val="0.34116116727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total</c:v>
                </c:pt>
              </c:strCache>
            </c:strRef>
          </c:tx>
          <c:spPr>
            <a:solidFill>
              <a:srgbClr val="425C78"/>
            </a:solidFill>
          </c:spPr>
          <c:invertIfNegative val="0"/>
          <c:cat>
            <c:strRef>
              <c:f>Sheet1!$A$2:$A$17</c:f>
              <c:strCache>
                <c:ptCount val="15"/>
                <c:pt idx="0">
                  <c:v>Blattodea - Cockroach</c:v>
                </c:pt>
                <c:pt idx="1">
                  <c:v>Coleoptera - Beetle</c:v>
                </c:pt>
                <c:pt idx="2">
                  <c:v>Dermaptera - Earwig</c:v>
                </c:pt>
                <c:pt idx="3">
                  <c:v>Diptera - Fly, mosquito, gnat</c:v>
                </c:pt>
                <c:pt idx="4">
                  <c:v>Hemiptera - Bug</c:v>
                </c:pt>
                <c:pt idx="5">
                  <c:v>Hymenoptera - Bee, wasp, ant</c:v>
                </c:pt>
                <c:pt idx="6">
                  <c:v>Isoptera - Termite</c:v>
                </c:pt>
                <c:pt idx="7">
                  <c:v>Lepidoptera - Moth, butterfly</c:v>
                </c:pt>
                <c:pt idx="8">
                  <c:v>Mantodea - Praying mantis</c:v>
                </c:pt>
                <c:pt idx="9">
                  <c:v>Neuroptera - Lacewing</c:v>
                </c:pt>
                <c:pt idx="10">
                  <c:v>Odonata - Dragonfly</c:v>
                </c:pt>
                <c:pt idx="11">
                  <c:v>Orthoptera - Grasshopper</c:v>
                </c:pt>
                <c:pt idx="12">
                  <c:v>Phasmatodea - Stick insect</c:v>
                </c:pt>
                <c:pt idx="13">
                  <c:v>Thysanoptera - Thrips</c:v>
                </c:pt>
                <c:pt idx="14">
                  <c:v>Thysanura - Silverfish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306144"/>
        <c:axId val="-2136497408"/>
      </c:barChart>
      <c:catAx>
        <c:axId val="-213630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400"/>
            </a:pPr>
            <a:endParaRPr lang="en-US"/>
          </a:p>
        </c:txPr>
        <c:crossAx val="-2136497408"/>
        <c:crosses val="autoZero"/>
        <c:auto val="1"/>
        <c:lblAlgn val="ctr"/>
        <c:lblOffset val="100"/>
        <c:noMultiLvlLbl val="0"/>
      </c:catAx>
      <c:valAx>
        <c:axId val="-2136497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13630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Citrus Biosecurity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Lesson 7 | Data collection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b="259"/>
          <a:stretch/>
        </p:blipFill>
        <p:spPr>
          <a:xfrm>
            <a:off x="0" y="-26126"/>
            <a:ext cx="12192000" cy="6949440"/>
          </a:xfrm>
          <a:prstGeom prst="rect">
            <a:avLst/>
          </a:prstGeom>
        </p:spPr>
      </p:pic>
      <p:sp>
        <p:nvSpPr>
          <p:cNvPr id="8" name="Teardrop 7"/>
          <p:cNvSpPr/>
          <p:nvPr/>
        </p:nvSpPr>
        <p:spPr>
          <a:xfrm>
            <a:off x="5081452" y="22071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785" y="2957158"/>
            <a:ext cx="3521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What’s bugging the farm?</a:t>
            </a:r>
            <a:endParaRPr lang="en-US" sz="28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057" y="2380576"/>
            <a:ext cx="366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Data </a:t>
            </a:r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collation</a:t>
            </a:r>
            <a:endParaRPr lang="en-US" sz="30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534678" y="1762485"/>
            <a:ext cx="705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94B"/>
                </a:solidFill>
                <a:latin typeface="Arial" charset="0"/>
                <a:ea typeface="Arial" charset="0"/>
                <a:cs typeface="Arial" charset="0"/>
              </a:rPr>
              <a:t>Sticky Trap			        Pitfall trap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Data collation worksheet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22227"/>
              </p:ext>
            </p:extLst>
          </p:nvPr>
        </p:nvGraphicFramePr>
        <p:xfrm>
          <a:off x="1117021" y="2667559"/>
          <a:ext cx="10477035" cy="37615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5407"/>
                <a:gridCol w="2095407"/>
                <a:gridCol w="2095407"/>
                <a:gridCol w="2095407"/>
                <a:gridCol w="2095407"/>
              </a:tblGrid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6260" y="2162595"/>
            <a:ext cx="79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25C78"/>
                </a:solidFill>
                <a:latin typeface="Arial" charset="0"/>
                <a:ea typeface="Arial" charset="0"/>
                <a:cs typeface="Arial" charset="0"/>
              </a:rPr>
              <a:t>Your group            Class total               Your group             Class total</a:t>
            </a:r>
            <a:endParaRPr lang="en-US" b="1" dirty="0">
              <a:solidFill>
                <a:srgbClr val="425C7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30" y="2667559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Total number of insects trapped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7021" y="3463517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Number of Insect Orders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7020" y="4183768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List Insect Orders found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7019" y="4943485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Most common Insect Order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7429" y="5739443"/>
            <a:ext cx="20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B1713"/>
                </a:solidFill>
                <a:latin typeface="Arial" charset="0"/>
                <a:ea typeface="Arial" charset="0"/>
                <a:cs typeface="Arial" charset="0"/>
              </a:rPr>
              <a:t>Any Biosecurity threats?</a:t>
            </a:r>
            <a:endParaRPr lang="en-US" b="1" dirty="0">
              <a:solidFill>
                <a:srgbClr val="8B171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1794590"/>
              </p:ext>
            </p:extLst>
          </p:nvPr>
        </p:nvGraphicFramePr>
        <p:xfrm>
          <a:off x="235699" y="1533059"/>
          <a:ext cx="109423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Analysing the results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7021" y="5673013"/>
            <a:ext cx="10700971" cy="186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021" y="5896946"/>
            <a:ext cx="1070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Draw a bar graph of your group’s sticky/pitfall trap data and compare with the whole class.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Sticky 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5133438"/>
              </p:ext>
            </p:extLst>
          </p:nvPr>
        </p:nvGraphicFramePr>
        <p:xfrm>
          <a:off x="708788" y="1257519"/>
          <a:ext cx="107744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Pitfall </a:t>
            </a:r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Trap Data</a:t>
            </a:r>
          </a:p>
        </p:txBody>
      </p:sp>
      <p:sp>
        <p:nvSpPr>
          <p:cNvPr id="6" name="Teardrop 5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9518718"/>
              </p:ext>
            </p:extLst>
          </p:nvPr>
        </p:nvGraphicFramePr>
        <p:xfrm>
          <a:off x="721567" y="1399389"/>
          <a:ext cx="1074886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77</Words>
  <Application>Microsoft Macintosh PowerPoint</Application>
  <PresentationFormat>Widescreen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Leigh Pilkington</cp:lastModifiedBy>
  <cp:revision>44</cp:revision>
  <dcterms:created xsi:type="dcterms:W3CDTF">2016-02-15T01:23:05Z</dcterms:created>
  <dcterms:modified xsi:type="dcterms:W3CDTF">2016-03-17T00:11:50Z</dcterms:modified>
</cp:coreProperties>
</file>